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8" r:id="rId6"/>
    <p:sldId id="263" r:id="rId7"/>
    <p:sldId id="264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ofilaktika.tomsk.ru/wp-content/uploads/2019/04/76f2c1cd78287245b9a84c8b23d97ac9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63888" y="4581128"/>
            <a:ext cx="5076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Не отставайте от жизни!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1429"/>
          <a:stretch>
            <a:fillRect/>
          </a:stretch>
        </p:blipFill>
        <p:spPr bwMode="auto">
          <a:xfrm>
            <a:off x="3995936" y="2132856"/>
            <a:ext cx="4824536" cy="161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3683209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C:\Users\Синкевич\Desktop\76f2c1cd78287245b9a84c8b23d97ac9.jpg"/>
          <p:cNvPicPr/>
          <p:nvPr/>
        </p:nvPicPr>
        <p:blipFill>
          <a:blip r:embed="rId4" cstate="print"/>
          <a:srcRect b="41339"/>
          <a:stretch>
            <a:fillRect/>
          </a:stretch>
        </p:blipFill>
        <p:spPr bwMode="auto">
          <a:xfrm>
            <a:off x="899592" y="332656"/>
            <a:ext cx="7200800" cy="135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01008"/>
            <a:ext cx="3426718" cy="288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1560" y="1844824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Неделя иммунизации </a:t>
            </a:r>
            <a:r>
              <a:rPr lang="ru-RU" sz="4000" dirty="0" smtClean="0">
                <a:solidFill>
                  <a:srgbClr val="0070C0"/>
                </a:solidFill>
                <a:latin typeface="Arial Black" pitchFamily="34" charset="0"/>
              </a:rPr>
              <a:t>- Ваш шанс защитить себя </a:t>
            </a:r>
            <a:r>
              <a:rPr lang="ru-RU" sz="4000" dirty="0" smtClean="0">
                <a:solidFill>
                  <a:srgbClr val="0070C0"/>
                </a:solidFill>
                <a:latin typeface="Arial Black" pitchFamily="34" charset="0"/>
              </a:rPr>
              <a:t>уже </a:t>
            </a:r>
            <a:r>
              <a:rPr lang="ru-RU" sz="4000" dirty="0" smtClean="0">
                <a:solidFill>
                  <a:srgbClr val="0070C0"/>
                </a:solidFill>
                <a:latin typeface="Arial Black" pitchFamily="34" charset="0"/>
              </a:rPr>
              <a:t>сегодня!</a:t>
            </a:r>
            <a:endParaRPr lang="ru-RU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6" name="Рисунок 5" descr="C:\Users\Синкевич\Desktop\76f2c1cd78287245b9a84c8b23d97ac9.jpg"/>
          <p:cNvPicPr/>
          <p:nvPr/>
        </p:nvPicPr>
        <p:blipFill>
          <a:blip r:embed="rId3" cstate="print"/>
          <a:srcRect b="41339"/>
          <a:stretch>
            <a:fillRect/>
          </a:stretch>
        </p:blipFill>
        <p:spPr bwMode="auto">
          <a:xfrm>
            <a:off x="1475656" y="548680"/>
            <a:ext cx="6036310" cy="135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434855" y="2803933"/>
            <a:ext cx="4385617" cy="372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332657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Всемирная неделя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иммунизации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24 по 30 апреля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посвящена героям вакцинации во всем мире – от родителей и членов местных сообществ до медицинских работников и новаторов, которые вносят свой вклад в обеспечение защиты посредством вакцин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 лозунгом —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«Защитимся вместе: вакцины действуют!».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Главной целью кампании является повышение осведомленности о кардинальной важности полноценной иммунизации на протяжении всей жизни. При широком охвате вакцинацией в обществе практически не останется людей, восприимчивых к инфекционным заболеваниям, и тогда эти заболевания не смогут распространяться. Таким образом, общество совместными усилиями защищает наиболее уязвимых людей, в частности младенцев.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00808"/>
            <a:ext cx="849694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/>
              <a:t>Герои вакцинации</a:t>
            </a:r>
          </a:p>
          <a:p>
            <a:r>
              <a:rPr lang="ru-RU" sz="1700" dirty="0" smtClean="0"/>
              <a:t>Политические лидеры, которые создают системы медицинского обслуживания, образования и социальной защиты, которые позволяют обеспечить равноправный доступ к вакцинам.</a:t>
            </a:r>
          </a:p>
          <a:p>
            <a:r>
              <a:rPr lang="ru-RU" sz="1700" dirty="0" smtClean="0"/>
              <a:t>Работники здравоохранения, которые служат для своих пациентов самым достоверным источником информации о вакцинах. Достоверные знания в вопросах вакцинации позволяют спасать жизни людей.</a:t>
            </a:r>
          </a:p>
          <a:p>
            <a:r>
              <a:rPr lang="ru-RU" sz="1700" dirty="0" smtClean="0"/>
              <a:t>Родители, которые вносят огромный вклад в защиту своих детей и окружающих, сделав выбор в пользу вакцинации. Каждый ребенок имеет право на защиту от болезней, предупреждаемых с помощью вакцин.</a:t>
            </a:r>
          </a:p>
          <a:p>
            <a:r>
              <a:rPr lang="ru-RU" sz="1700" dirty="0" smtClean="0"/>
              <a:t>Ученые и исследователи, которые спасают миллионы жизней, создавая безопасные и эффективные вакцины. Благодаря дальнейшим инновациям, в будущем вакцины смогут защитить людей от еще большего числа болезней.</a:t>
            </a:r>
          </a:p>
          <a:p>
            <a:r>
              <a:rPr lang="ru-RU" sz="1700" i="1" dirty="0" smtClean="0"/>
              <a:t>Чем больше людей поймут, что вакцины защищают человеческую жизнь, тем скорее вакцинация станет доступной для каждого ребенка.</a:t>
            </a:r>
            <a:endParaRPr lang="ru-RU" sz="1700" dirty="0"/>
          </a:p>
        </p:txBody>
      </p:sp>
      <p:pic>
        <p:nvPicPr>
          <p:cNvPr id="3" name="Рисунок 2" descr="C:\Users\Синкевич\Desktop\76f2c1cd78287245b9a84c8b23d97ac9.jpg"/>
          <p:cNvPicPr/>
          <p:nvPr/>
        </p:nvPicPr>
        <p:blipFill>
          <a:blip r:embed="rId2" cstate="print"/>
          <a:srcRect b="41339"/>
          <a:stretch>
            <a:fillRect/>
          </a:stretch>
        </p:blipFill>
        <p:spPr bwMode="auto">
          <a:xfrm>
            <a:off x="1403648" y="332656"/>
            <a:ext cx="6036310" cy="135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Факты о </a:t>
            </a:r>
            <a:r>
              <a:rPr lang="ru-RU" sz="1600" b="1" dirty="0" smtClean="0"/>
              <a:t>вакцинации</a:t>
            </a:r>
          </a:p>
          <a:p>
            <a:endParaRPr lang="ru-RU" sz="1600" b="1" dirty="0" smtClean="0"/>
          </a:p>
          <a:p>
            <a:r>
              <a:rPr lang="ru-RU" sz="1600" dirty="0" smtClean="0"/>
              <a:t>Вакцинация защищает от болезней, спасает человеческие жизни и служит залогом для здоровья и долголетия.</a:t>
            </a:r>
          </a:p>
          <a:p>
            <a:r>
              <a:rPr lang="ru-RU" sz="1600" dirty="0" smtClean="0"/>
              <a:t>Вакцинация против инфекционных болезней позволяет защитить не только самого человека, которому сделали прививку, но и окружающих.</a:t>
            </a:r>
          </a:p>
          <a:p>
            <a:r>
              <a:rPr lang="ru-RU" sz="1600" dirty="0" smtClean="0"/>
              <a:t>Именно вакцинация позволила уменьшить заболеваемость полиомиелитом на 99%.</a:t>
            </a:r>
          </a:p>
          <a:p>
            <a:r>
              <a:rPr lang="ru-RU" sz="1600" dirty="0" smtClean="0"/>
              <a:t>Вакцинация против вируса папилломы человека (ВПЧ) позволяет предотвратить вплоть до 90% случаев рака шейки матки.</a:t>
            </a:r>
          </a:p>
          <a:p>
            <a:r>
              <a:rPr lang="ru-RU" sz="1600" dirty="0" smtClean="0"/>
              <a:t>Вакцина против ВПЧ в сочетании с регулярным скринингом – самый эффективный способ профилактики рака шейки матки.</a:t>
            </a:r>
          </a:p>
          <a:p>
            <a:r>
              <a:rPr lang="ru-RU" sz="1600" dirty="0" smtClean="0"/>
              <a:t>Корь – одна из наиболее вирулентных болезней в мире. Наибольший риск заболеть корью, с осложнениями вплоть до летального исхода, угрожает маленьким детям, не прошедшим вакцинацию.</a:t>
            </a:r>
          </a:p>
          <a:p>
            <a:r>
              <a:rPr lang="ru-RU" sz="1600" dirty="0" smtClean="0"/>
              <a:t>Заражение краснухой во время беременности может привести к гибели плода или к врожденным дефектам. Вакцинация против краснухи в детском возрасте обеспечивает человеку защиту на всю жизнь.</a:t>
            </a:r>
          </a:p>
          <a:p>
            <a:r>
              <a:rPr lang="ru-RU" sz="1600" dirty="0" smtClean="0"/>
              <a:t>Вакцина против гепатита B обеспечивает защиту на 95% от заражения вирусом гепатита B и развития вызванного им хронического заболевания и рака печени.</a:t>
            </a:r>
          </a:p>
          <a:p>
            <a:r>
              <a:rPr lang="ru-RU" sz="1600" dirty="0" smtClean="0"/>
              <a:t>Применение комбинированных вакцин – например вакцины против коклюша, дифтерии и столбняка (АКДС), позволяет провести вакцинацию с минимальным числом визитов в клинику и минимальным числом инъекций, тем самым снижая стресс для ребенка.</a:t>
            </a:r>
          </a:p>
          <a:p>
            <a:r>
              <a:rPr lang="ru-RU" sz="1600" dirty="0" smtClean="0">
                <a:hlinkClick r:id="rId2"/>
              </a:rPr>
              <a:t/>
            </a:r>
            <a:br>
              <a:rPr lang="ru-RU" sz="1600" dirty="0" smtClean="0">
                <a:hlinkClick r:id="rId2"/>
              </a:rPr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365104"/>
            <a:ext cx="287371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5229200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необоснованно отказываются от проведения прививок детям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факты: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Иммунизация позволяет предотвращать страдания, инвалидность и смерть от болезней, предотвратимых с помощью вакцин, включая дифтерию, корь, коклюш, пневмонию, полиомиелит,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ротавирусную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инфекцию,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краснуху и столбняк.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Глобальный уровень охвата вакцинацией держится на стабильном уровне.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настоящее время иммунизация позволяет предотвращать предположительно от двух до трех миллионов случаев смерти в год.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Но, по оценкам, 22.6 миллиона детей грудного возраста в мире все еще не получают основных вакцин.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:\Users\Синкевич\Desktop\76f2c1cd78287245b9a84c8b23d97ac9.jpg"/>
          <p:cNvPicPr/>
          <p:nvPr/>
        </p:nvPicPr>
        <p:blipFill>
          <a:blip r:embed="rId3" cstate="print"/>
          <a:srcRect b="41339"/>
          <a:stretch>
            <a:fillRect/>
          </a:stretch>
        </p:blipFill>
        <p:spPr bwMode="auto">
          <a:xfrm>
            <a:off x="1475656" y="332656"/>
            <a:ext cx="6036310" cy="135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who.int/images/default-source/imported/social-family-rus.tmb-549v.jpg?sfvrsn=e4bdfda0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7056784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www.who.int/images/default-source/imported/social-hero-rus.tmb-549v.jpg?sfvrsn=8227f075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04664"/>
            <a:ext cx="6408712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www.who.int/images/default-source/imported/social-traveling-rus.tmb-768v.jpg?sfvrsn=9444678d_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7315200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www.who.int/images/default-source/imported/social-facts-rus.tmb-768v.jpg?sfvrsn=7160128e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416824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317</TotalTime>
  <Words>489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Позитроника</dc:creator>
  <cp:lastModifiedBy>Синкевич</cp:lastModifiedBy>
  <cp:revision>40</cp:revision>
  <dcterms:created xsi:type="dcterms:W3CDTF">2013-08-01T22:32:53Z</dcterms:created>
  <dcterms:modified xsi:type="dcterms:W3CDTF">2019-04-29T04:35:46Z</dcterms:modified>
</cp:coreProperties>
</file>